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"/>
  </p:notesMasterIdLst>
  <p:sldIdLst>
    <p:sldId id="257" r:id="rId2"/>
  </p:sldIdLst>
  <p:sldSz cx="10799763" cy="14400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35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Pawlak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C"/>
    <a:srgbClr val="FFE8DC"/>
    <a:srgbClr val="F4B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FA207-8BD7-40E8-B2EE-42F944B666C9}" v="6" dt="2021-03-27T07:42:11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>
        <p:scale>
          <a:sx n="80" d="100"/>
          <a:sy n="80" d="100"/>
        </p:scale>
        <p:origin x="-816" y="180"/>
      </p:cViewPr>
      <p:guideLst>
        <p:guide orient="horz" pos="4535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AAE8-1824-49DF-93E3-E6713496F675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FF5-FA30-4F9B-95C4-358B36EC66F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2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A4FF5-FA30-4F9B-95C4-358B36EC66F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55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1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51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79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40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92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4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0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823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74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73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402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2AEC-B957-DF40-9CD6-86B5C765AB26}" type="datetimeFigureOut">
              <a:rPr lang="pl-PL" smtClean="0"/>
              <a:t>2021-10-12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F39C-5BFE-0D40-9A2E-590099CA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9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 descr="&#10;">
            <a:extLst>
              <a:ext uri="{FF2B5EF4-FFF2-40B4-BE49-F238E27FC236}">
                <a16:creationId xmlns="" xmlns:a16="http://schemas.microsoft.com/office/drawing/2014/main" id="{ABDC275D-9685-F244-9B1E-C6A69F1F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04" y="3679717"/>
            <a:ext cx="226800" cy="226800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="" xmlns:a16="http://schemas.microsoft.com/office/drawing/2014/main" id="{F2F1B610-BFEA-6B42-BB6A-C8948E582A06}"/>
              </a:ext>
            </a:extLst>
          </p:cNvPr>
          <p:cNvSpPr/>
          <p:nvPr/>
        </p:nvSpPr>
        <p:spPr>
          <a:xfrm>
            <a:off x="201930" y="6505829"/>
            <a:ext cx="10422912" cy="7769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pl-PL" sz="1600" b="1" dirty="0">
                <a:solidFill>
                  <a:schemeClr val="tx1"/>
                </a:solidFill>
                <a:latin typeface="Calibri" panose="020F0502020204030204"/>
              </a:rPr>
              <a:t>Publikacje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/>
                </a:solidFill>
              </a:rPr>
              <a:t>Według bazy bibliografii UMED jestem autorem lub współautorem: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pl-PL" sz="16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pl-PL" sz="1600" dirty="0">
                <a:solidFill>
                  <a:schemeClr val="tx1"/>
                </a:solidFill>
              </a:rPr>
              <a:t>-     </a:t>
            </a:r>
            <a:r>
              <a:rPr lang="pl-PL" sz="1600" dirty="0" smtClean="0">
                <a:solidFill>
                  <a:schemeClr val="tx1"/>
                </a:solidFill>
              </a:rPr>
              <a:t>91 </a:t>
            </a:r>
            <a:r>
              <a:rPr lang="pl-PL" sz="1600" dirty="0">
                <a:solidFill>
                  <a:schemeClr val="tx1"/>
                </a:solidFill>
              </a:rPr>
              <a:t>publikacji: </a:t>
            </a:r>
            <a:r>
              <a:rPr lang="pl-PL" sz="1600" dirty="0" smtClean="0">
                <a:solidFill>
                  <a:schemeClr val="tx1"/>
                </a:solidFill>
              </a:rPr>
              <a:t>IF=206.9; </a:t>
            </a:r>
            <a:r>
              <a:rPr lang="pl-PL" sz="1600" dirty="0" err="1" smtClean="0">
                <a:solidFill>
                  <a:schemeClr val="tx1"/>
                </a:solidFill>
              </a:rPr>
              <a:t>MNiSW</a:t>
            </a:r>
            <a:r>
              <a:rPr lang="pl-PL" sz="1600" dirty="0" smtClean="0">
                <a:solidFill>
                  <a:schemeClr val="tx1"/>
                </a:solidFill>
              </a:rPr>
              <a:t>=3348</a:t>
            </a:r>
            <a:endParaRPr lang="pl-PL" sz="1600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pl-PL" sz="1600" dirty="0">
                <a:solidFill>
                  <a:schemeClr val="tx1"/>
                </a:solidFill>
              </a:rPr>
              <a:t>52 publikacji: </a:t>
            </a:r>
            <a:r>
              <a:rPr lang="pl-PL" sz="1600" dirty="0" err="1">
                <a:solidFill>
                  <a:schemeClr val="tx1"/>
                </a:solidFill>
              </a:rPr>
              <a:t>MNiSW</a:t>
            </a:r>
            <a:r>
              <a:rPr lang="pl-PL" sz="1600" dirty="0">
                <a:solidFill>
                  <a:schemeClr val="tx1"/>
                </a:solidFill>
              </a:rPr>
              <a:t>=424 </a:t>
            </a:r>
          </a:p>
          <a:p>
            <a:pPr marL="285750" lvl="0" indent="-285750">
              <a:buFontTx/>
              <a:buChar char="-"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132 </a:t>
            </a:r>
            <a:r>
              <a:rPr lang="pl-PL" sz="1600" dirty="0">
                <a:solidFill>
                  <a:schemeClr val="tx1"/>
                </a:solidFill>
              </a:rPr>
              <a:t>streszczeń zjazdowych</a:t>
            </a:r>
          </a:p>
          <a:p>
            <a:pPr marL="285750" lvl="0" indent="-285750">
              <a:buFontTx/>
              <a:buChar char="-"/>
              <a:defRPr/>
            </a:pPr>
            <a:r>
              <a:rPr lang="pl-PL" sz="1600" dirty="0">
                <a:solidFill>
                  <a:schemeClr val="tx1"/>
                </a:solidFill>
              </a:rPr>
              <a:t>8 rozdziałów w monografii naukowej</a:t>
            </a:r>
          </a:p>
          <a:p>
            <a:pPr marL="285750" lvl="0" indent="-285750">
              <a:buFontTx/>
              <a:buChar char="-"/>
              <a:defRPr/>
            </a:pPr>
            <a:r>
              <a:rPr lang="pl-PL" sz="1600" dirty="0">
                <a:solidFill>
                  <a:schemeClr val="tx1"/>
                </a:solidFill>
              </a:rPr>
              <a:t>3 rozdziałów w monografii pokonferencyjnej</a:t>
            </a:r>
          </a:p>
          <a:p>
            <a:pPr marL="285750" lvl="0" indent="-285750">
              <a:buFontTx/>
              <a:buChar char="-"/>
              <a:defRPr/>
            </a:pPr>
            <a:r>
              <a:rPr lang="pl-PL" sz="1600" dirty="0">
                <a:solidFill>
                  <a:schemeClr val="tx1"/>
                </a:solidFill>
              </a:rPr>
              <a:t>3 prac </a:t>
            </a:r>
            <a:r>
              <a:rPr lang="pl-PL" sz="1600" dirty="0" err="1">
                <a:solidFill>
                  <a:schemeClr val="tx1"/>
                </a:solidFill>
              </a:rPr>
              <a:t>kontrybutorskich</a:t>
            </a:r>
            <a:r>
              <a:rPr lang="pl-PL" sz="1600" dirty="0">
                <a:solidFill>
                  <a:schemeClr val="tx1"/>
                </a:solidFill>
              </a:rPr>
              <a:t>:  IF=105,35</a:t>
            </a:r>
          </a:p>
          <a:p>
            <a:pPr>
              <a:defRPr/>
            </a:pPr>
            <a:r>
              <a:rPr lang="pl-PL" sz="1600" dirty="0">
                <a:solidFill>
                  <a:schemeClr val="tx1"/>
                </a:solidFill>
              </a:rPr>
              <a:t>liczba </a:t>
            </a:r>
            <a:r>
              <a:rPr lang="pl-PL" sz="1600" dirty="0" err="1">
                <a:solidFill>
                  <a:schemeClr val="tx1"/>
                </a:solidFill>
              </a:rPr>
              <a:t>cytowań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pl-PL" sz="1600" dirty="0" smtClean="0">
                <a:solidFill>
                  <a:schemeClr val="tx1"/>
                </a:solidFill>
              </a:rPr>
              <a:t>557; </a:t>
            </a:r>
            <a:r>
              <a:rPr lang="pl-PL" sz="1600" dirty="0">
                <a:solidFill>
                  <a:schemeClr val="tx1"/>
                </a:solidFill>
              </a:rPr>
              <a:t>współczynnik </a:t>
            </a:r>
            <a:r>
              <a:rPr lang="en-US" sz="1600" dirty="0">
                <a:solidFill>
                  <a:schemeClr val="tx1"/>
                </a:solidFill>
              </a:rPr>
              <a:t>Hirsch</a:t>
            </a:r>
            <a:r>
              <a:rPr lang="pl-PL" sz="1600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 - </a:t>
            </a:r>
            <a:r>
              <a:rPr lang="en-US" sz="1600" dirty="0">
                <a:solidFill>
                  <a:schemeClr val="tx1"/>
                </a:solidFill>
              </a:rPr>
              <a:t>15</a:t>
            </a:r>
            <a:endParaRPr lang="pl-PL" sz="1600" dirty="0">
              <a:solidFill>
                <a:schemeClr val="tx1"/>
              </a:solidFill>
            </a:endParaRPr>
          </a:p>
          <a:p>
            <a:pPr lvl="0">
              <a:defRPr/>
            </a:pPr>
            <a:endParaRPr lang="pl-PL" sz="16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pl-PL" sz="1600" u="sng" dirty="0" smtClean="0">
                <a:solidFill>
                  <a:schemeClr val="tx1"/>
                </a:solidFill>
              </a:rPr>
              <a:t>Niektóre prace </a:t>
            </a:r>
            <a:r>
              <a:rPr lang="pl-PL" sz="1600" u="sng" dirty="0">
                <a:solidFill>
                  <a:schemeClr val="tx1"/>
                </a:solidFill>
              </a:rPr>
              <a:t>opublikowane w bieżącym roku</a:t>
            </a:r>
            <a:r>
              <a:rPr lang="pl-PL" sz="1600" dirty="0">
                <a:solidFill>
                  <a:schemeClr val="tx1"/>
                </a:solidFill>
              </a:rPr>
              <a:t>:</a:t>
            </a:r>
          </a:p>
          <a:p>
            <a:pPr lvl="0">
              <a:defRPr/>
            </a:pPr>
            <a:r>
              <a:rPr lang="pl-PL" sz="1600" dirty="0">
                <a:solidFill>
                  <a:schemeClr val="tx1"/>
                </a:solidFill>
              </a:rPr>
              <a:t>1. Tański W, Chabowski M, Jankowska-Polańska B, Jankowska EA. </a:t>
            </a:r>
            <a:r>
              <a:rPr lang="pl-PL" sz="1600" dirty="0" err="1">
                <a:solidFill>
                  <a:schemeClr val="tx1"/>
                </a:solidFill>
              </a:rPr>
              <a:t>Anaemia</a:t>
            </a:r>
            <a:r>
              <a:rPr lang="pl-PL" sz="1600" dirty="0">
                <a:solidFill>
                  <a:schemeClr val="tx1"/>
                </a:solidFill>
              </a:rPr>
              <a:t> and iron </a:t>
            </a:r>
            <a:r>
              <a:rPr lang="pl-PL" sz="1600" dirty="0" err="1">
                <a:solidFill>
                  <a:schemeClr val="tx1"/>
                </a:solidFill>
              </a:rPr>
              <a:t>deficiency</a:t>
            </a:r>
            <a:r>
              <a:rPr lang="pl-PL" sz="1600" dirty="0">
                <a:solidFill>
                  <a:schemeClr val="tx1"/>
                </a:solidFill>
              </a:rPr>
              <a:t> in </a:t>
            </a:r>
            <a:r>
              <a:rPr lang="pl-PL" sz="1600" dirty="0" err="1">
                <a:solidFill>
                  <a:schemeClr val="tx1"/>
                </a:solidFill>
              </a:rPr>
              <a:t>patients</a:t>
            </a:r>
            <a:r>
              <a:rPr lang="pl-PL" sz="1600" dirty="0">
                <a:solidFill>
                  <a:schemeClr val="tx1"/>
                </a:solidFill>
              </a:rPr>
              <a:t> with </a:t>
            </a:r>
            <a:r>
              <a:rPr lang="pl-PL" sz="1600" dirty="0" err="1">
                <a:solidFill>
                  <a:schemeClr val="tx1"/>
                </a:solidFill>
              </a:rPr>
              <a:t>rheumatoid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arthritis</a:t>
            </a:r>
            <a:r>
              <a:rPr lang="pl-PL" sz="1600" dirty="0">
                <a:solidFill>
                  <a:schemeClr val="tx1"/>
                </a:solidFill>
              </a:rPr>
              <a:t> and </a:t>
            </a:r>
            <a:r>
              <a:rPr lang="pl-PL" sz="1600" dirty="0" err="1">
                <a:solidFill>
                  <a:schemeClr val="tx1"/>
                </a:solidFill>
              </a:rPr>
              <a:t>other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chronic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diseases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  <a:r>
              <a:rPr lang="pl-PL" sz="1600" dirty="0" err="1">
                <a:solidFill>
                  <a:schemeClr val="tx1"/>
                </a:solidFill>
              </a:rPr>
              <a:t>Postepy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Hig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Med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Dosw</a:t>
            </a:r>
            <a:r>
              <a:rPr lang="pl-PL" sz="1600" dirty="0">
                <a:solidFill>
                  <a:schemeClr val="tx1"/>
                </a:solidFill>
              </a:rPr>
              <a:t> 2021;75:143-151</a:t>
            </a:r>
          </a:p>
          <a:p>
            <a:pPr lvl="0">
              <a:defRPr/>
            </a:pP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2. Hofman A, Zajdel N, </a:t>
            </a:r>
            <a:r>
              <a:rPr lang="pl-PL" sz="1600" dirty="0" err="1">
                <a:solidFill>
                  <a:schemeClr val="tx1"/>
                </a:solidFill>
              </a:rPr>
              <a:t>Klekowski</a:t>
            </a:r>
            <a:r>
              <a:rPr lang="pl-PL" sz="1600" dirty="0">
                <a:solidFill>
                  <a:schemeClr val="tx1"/>
                </a:solidFill>
              </a:rPr>
              <a:t> J, Chabowski M. </a:t>
            </a:r>
            <a:r>
              <a:rPr lang="pl-PL" sz="1600" dirty="0" err="1">
                <a:solidFill>
                  <a:schemeClr val="tx1"/>
                </a:solidFill>
              </a:rPr>
              <a:t>Improving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social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support</a:t>
            </a:r>
            <a:r>
              <a:rPr lang="pl-PL" sz="1600" dirty="0">
                <a:solidFill>
                  <a:schemeClr val="tx1"/>
                </a:solidFill>
              </a:rPr>
              <a:t> to </a:t>
            </a:r>
            <a:r>
              <a:rPr lang="pl-PL" sz="1600" dirty="0" err="1">
                <a:solidFill>
                  <a:schemeClr val="tx1"/>
                </a:solidFill>
              </a:rPr>
              <a:t>increase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QoL</a:t>
            </a:r>
            <a:r>
              <a:rPr lang="pl-PL" sz="1600" dirty="0">
                <a:solidFill>
                  <a:schemeClr val="tx1"/>
                </a:solidFill>
              </a:rPr>
              <a:t> in </a:t>
            </a:r>
            <a:r>
              <a:rPr lang="pl-PL" sz="1600" dirty="0" err="1">
                <a:solidFill>
                  <a:schemeClr val="tx1"/>
                </a:solidFill>
              </a:rPr>
              <a:t>lung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cancer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patients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  <a:r>
              <a:rPr lang="pl-PL" sz="1600" dirty="0" err="1">
                <a:solidFill>
                  <a:schemeClr val="tx1"/>
                </a:solidFill>
              </a:rPr>
              <a:t>Cancer</a:t>
            </a:r>
            <a:r>
              <a:rPr lang="pl-PL" sz="1600" dirty="0">
                <a:solidFill>
                  <a:schemeClr val="tx1"/>
                </a:solidFill>
              </a:rPr>
              <a:t> Management and </a:t>
            </a:r>
            <a:r>
              <a:rPr lang="pl-PL" sz="1600" dirty="0" err="1">
                <a:solidFill>
                  <a:schemeClr val="tx1"/>
                </a:solidFill>
              </a:rPr>
              <a:t>Research</a:t>
            </a:r>
            <a:r>
              <a:rPr lang="pl-PL" sz="1600" dirty="0">
                <a:solidFill>
                  <a:schemeClr val="tx1"/>
                </a:solidFill>
              </a:rPr>
              <a:t> 2021;13: 2319–2327</a:t>
            </a:r>
          </a:p>
          <a:p>
            <a:pPr lvl="0">
              <a:defRPr/>
            </a:pP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3. Tomczyk B, Janeczko Z, Kruczkowska A, Maciążek-Chyra B, Tański W, Chabowski M. </a:t>
            </a:r>
            <a:r>
              <a:rPr lang="pl-PL" sz="1600" dirty="0" err="1">
                <a:solidFill>
                  <a:schemeClr val="tx1"/>
                </a:solidFill>
              </a:rPr>
              <a:t>Thoracic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Manifestation</a:t>
            </a:r>
            <a:r>
              <a:rPr lang="pl-PL" sz="1600" dirty="0">
                <a:solidFill>
                  <a:schemeClr val="tx1"/>
                </a:solidFill>
              </a:rPr>
              <a:t> of </a:t>
            </a:r>
            <a:r>
              <a:rPr lang="pl-PL" sz="1600" dirty="0" err="1">
                <a:solidFill>
                  <a:schemeClr val="tx1"/>
                </a:solidFill>
              </a:rPr>
              <a:t>Granulomatosis</a:t>
            </a:r>
            <a:r>
              <a:rPr lang="pl-PL" sz="1600" dirty="0">
                <a:solidFill>
                  <a:schemeClr val="tx1"/>
                </a:solidFill>
              </a:rPr>
              <a:t> with </a:t>
            </a:r>
            <a:r>
              <a:rPr lang="pl-PL" sz="1600" dirty="0" err="1">
                <a:solidFill>
                  <a:schemeClr val="tx1"/>
                </a:solidFill>
              </a:rPr>
              <a:t>Polyangiitis</a:t>
            </a:r>
            <a:r>
              <a:rPr lang="pl-PL" sz="1600" dirty="0">
                <a:solidFill>
                  <a:schemeClr val="tx1"/>
                </a:solidFill>
              </a:rPr>
              <a:t>: A Case Report. </a:t>
            </a:r>
            <a:r>
              <a:rPr lang="pl-PL" sz="1600" dirty="0" err="1">
                <a:solidFill>
                  <a:schemeClr val="tx1"/>
                </a:solidFill>
              </a:rPr>
              <a:t>Adv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Exp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Med</a:t>
            </a:r>
            <a:r>
              <a:rPr lang="pl-PL" sz="1600" dirty="0">
                <a:solidFill>
                  <a:schemeClr val="tx1"/>
                </a:solidFill>
              </a:rPr>
              <a:t> Biol. 2021;1324:35-40 </a:t>
            </a:r>
            <a:r>
              <a:rPr kumimoji="0" lang="pl-PL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defRPr/>
            </a:pPr>
            <a:endParaRPr kumimoji="0" lang="pl-PL" sz="1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4. Turowicz A, </a:t>
            </a:r>
            <a:r>
              <a:rPr lang="pl-PL" sz="1600" dirty="0" err="1">
                <a:solidFill>
                  <a:schemeClr val="tx1"/>
                </a:solidFill>
              </a:rPr>
              <a:t>Kobecki</a:t>
            </a:r>
            <a:r>
              <a:rPr lang="pl-PL" sz="1600" dirty="0">
                <a:solidFill>
                  <a:schemeClr val="tx1"/>
                </a:solidFill>
              </a:rPr>
              <a:t> J, Laskowska A, Wojciechowski J, Świątkowski F, Chabowski M. </a:t>
            </a:r>
            <a:r>
              <a:rPr lang="en-US" sz="1600" dirty="0">
                <a:solidFill>
                  <a:schemeClr val="tx1"/>
                </a:solidFill>
              </a:rPr>
              <a:t>Association of Metformin and Abdominal Aortic Aneurysm Repair Outcomes</a:t>
            </a:r>
            <a:r>
              <a:rPr lang="pl-PL" sz="1600" dirty="0">
                <a:solidFill>
                  <a:schemeClr val="tx1"/>
                </a:solidFill>
              </a:rPr>
              <a:t>. Ann </a:t>
            </a:r>
            <a:r>
              <a:rPr lang="pl-PL" sz="1600" dirty="0" err="1">
                <a:solidFill>
                  <a:schemeClr val="tx1"/>
                </a:solidFill>
              </a:rPr>
              <a:t>Vasc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Surg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  <a:r>
              <a:rPr lang="pl-PL" sz="1600" dirty="0" smtClean="0">
                <a:solidFill>
                  <a:schemeClr val="tx1"/>
                </a:solidFill>
              </a:rPr>
              <a:t>2021;75:390-396</a:t>
            </a:r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5. Zadka Ł, Chabowski M, Grybowski D, Piotrowska A, Dzięgiel </a:t>
            </a:r>
            <a:r>
              <a:rPr lang="pl-PL" sz="1600" dirty="0" err="1">
                <a:solidFill>
                  <a:schemeClr val="tx1"/>
                </a:solidFill>
              </a:rPr>
              <a:t>P.Interplay</a:t>
            </a:r>
            <a:r>
              <a:rPr lang="pl-PL" sz="1600" dirty="0">
                <a:solidFill>
                  <a:schemeClr val="tx1"/>
                </a:solidFill>
              </a:rPr>
              <a:t> of </a:t>
            </a:r>
            <a:r>
              <a:rPr lang="pl-PL" sz="1600" dirty="0" err="1">
                <a:solidFill>
                  <a:schemeClr val="tx1"/>
                </a:solidFill>
              </a:rPr>
              <a:t>stromal</a:t>
            </a:r>
            <a:r>
              <a:rPr lang="pl-PL" sz="1600" dirty="0">
                <a:solidFill>
                  <a:schemeClr val="tx1"/>
                </a:solidFill>
              </a:rPr>
              <a:t> tumor-</a:t>
            </a:r>
            <a:r>
              <a:rPr lang="pl-PL" sz="1600" dirty="0" err="1">
                <a:solidFill>
                  <a:schemeClr val="tx1"/>
                </a:solidFill>
              </a:rPr>
              <a:t>infiltrating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lymphocytes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normal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colonic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mucosa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cancer-associated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fibroblasts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clinicopathological</a:t>
            </a:r>
            <a:r>
              <a:rPr lang="pl-PL" sz="1600" dirty="0">
                <a:solidFill>
                  <a:schemeClr val="tx1"/>
                </a:solidFill>
              </a:rPr>
              <a:t> data and the </a:t>
            </a:r>
            <a:r>
              <a:rPr lang="pl-PL" sz="1600" dirty="0" err="1">
                <a:solidFill>
                  <a:schemeClr val="tx1"/>
                </a:solidFill>
              </a:rPr>
              <a:t>immunoregulatory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molecules</a:t>
            </a:r>
            <a:r>
              <a:rPr lang="pl-PL" sz="1600" dirty="0">
                <a:solidFill>
                  <a:schemeClr val="tx1"/>
                </a:solidFill>
              </a:rPr>
              <a:t> of </a:t>
            </a:r>
            <a:r>
              <a:rPr lang="pl-PL" sz="1600" dirty="0" err="1">
                <a:solidFill>
                  <a:schemeClr val="tx1"/>
                </a:solidFill>
              </a:rPr>
              <a:t>patients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diagnosed</a:t>
            </a:r>
            <a:r>
              <a:rPr lang="pl-PL" sz="1600" dirty="0">
                <a:solidFill>
                  <a:schemeClr val="tx1"/>
                </a:solidFill>
              </a:rPr>
              <a:t> with </a:t>
            </a:r>
            <a:r>
              <a:rPr lang="pl-PL" sz="1600" dirty="0" err="1">
                <a:solidFill>
                  <a:schemeClr val="tx1"/>
                </a:solidFill>
              </a:rPr>
              <a:t>colorectal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cancer</a:t>
            </a:r>
            <a:r>
              <a:rPr lang="pl-PL" sz="1600" dirty="0">
                <a:solidFill>
                  <a:schemeClr val="tx1"/>
                </a:solidFill>
              </a:rPr>
              <a:t> . </a:t>
            </a:r>
            <a:r>
              <a:rPr lang="pl-PL" sz="1600" dirty="0" err="1">
                <a:solidFill>
                  <a:schemeClr val="tx1"/>
                </a:solidFill>
              </a:rPr>
              <a:t>Cancer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Immunol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Immunother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  <a:r>
              <a:rPr lang="pl-PL" sz="1600" dirty="0" smtClean="0">
                <a:solidFill>
                  <a:schemeClr val="tx1"/>
                </a:solidFill>
              </a:rPr>
              <a:t>2021;70(9</a:t>
            </a:r>
            <a:r>
              <a:rPr lang="pl-PL" sz="1600" dirty="0">
                <a:solidFill>
                  <a:schemeClr val="tx1"/>
                </a:solidFill>
              </a:rPr>
              <a:t>):2681-2700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6. </a:t>
            </a:r>
            <a:r>
              <a:rPr lang="pl-PL" sz="1600" dirty="0" err="1">
                <a:solidFill>
                  <a:schemeClr val="tx1"/>
                </a:solidFill>
              </a:rPr>
              <a:t>Málek</a:t>
            </a:r>
            <a:r>
              <a:rPr lang="pl-PL" sz="1600" dirty="0">
                <a:solidFill>
                  <a:schemeClr val="tx1"/>
                </a:solidFill>
              </a:rPr>
              <a:t> F, Gajewski P, </a:t>
            </a:r>
            <a:r>
              <a:rPr lang="pl-PL" sz="1600" dirty="0" err="1">
                <a:solidFill>
                  <a:schemeClr val="tx1"/>
                </a:solidFill>
              </a:rPr>
              <a:t>Zymliński</a:t>
            </a:r>
            <a:r>
              <a:rPr lang="pl-PL" sz="1600" dirty="0">
                <a:solidFill>
                  <a:schemeClr val="tx1"/>
                </a:solidFill>
              </a:rPr>
              <a:t> R, Janczak D, Chabowski M, </a:t>
            </a:r>
            <a:r>
              <a:rPr lang="pl-PL" sz="1600" dirty="0" err="1">
                <a:solidFill>
                  <a:schemeClr val="tx1"/>
                </a:solidFill>
              </a:rPr>
              <a:t>Fudim</a:t>
            </a:r>
            <a:r>
              <a:rPr lang="pl-PL" sz="1600" dirty="0">
                <a:solidFill>
                  <a:schemeClr val="tx1"/>
                </a:solidFill>
              </a:rPr>
              <a:t> M, </a:t>
            </a:r>
            <a:r>
              <a:rPr lang="pl-PL" sz="1600" dirty="0" err="1">
                <a:solidFill>
                  <a:schemeClr val="tx1"/>
                </a:solidFill>
              </a:rPr>
              <a:t>Martinca</a:t>
            </a:r>
            <a:r>
              <a:rPr lang="pl-PL" sz="1600" dirty="0">
                <a:solidFill>
                  <a:schemeClr val="tx1"/>
                </a:solidFill>
              </a:rPr>
              <a:t> T, </a:t>
            </a:r>
            <a:r>
              <a:rPr lang="pl-PL" sz="1600" dirty="0" err="1">
                <a:solidFill>
                  <a:schemeClr val="tx1"/>
                </a:solidFill>
              </a:rPr>
              <a:t>Neužil</a:t>
            </a:r>
            <a:r>
              <a:rPr lang="pl-PL" sz="1600" dirty="0">
                <a:solidFill>
                  <a:schemeClr val="tx1"/>
                </a:solidFill>
              </a:rPr>
              <a:t> P, Biegus J, </a:t>
            </a:r>
            <a:r>
              <a:rPr lang="pl-PL" sz="1600" dirty="0" err="1">
                <a:solidFill>
                  <a:schemeClr val="tx1"/>
                </a:solidFill>
              </a:rPr>
              <a:t>Mates</a:t>
            </a:r>
            <a:r>
              <a:rPr lang="pl-PL" sz="1600" dirty="0">
                <a:solidFill>
                  <a:schemeClr val="tx1"/>
                </a:solidFill>
              </a:rPr>
              <a:t> M, </a:t>
            </a:r>
            <a:r>
              <a:rPr lang="pl-PL" sz="1600" dirty="0" err="1">
                <a:solidFill>
                  <a:schemeClr val="tx1"/>
                </a:solidFill>
              </a:rPr>
              <a:t>Krüger</a:t>
            </a:r>
            <a:r>
              <a:rPr lang="pl-PL" sz="1600" dirty="0">
                <a:solidFill>
                  <a:schemeClr val="tx1"/>
                </a:solidFill>
              </a:rPr>
              <a:t> A, </a:t>
            </a:r>
            <a:r>
              <a:rPr lang="pl-PL" sz="1600" dirty="0" err="1">
                <a:solidFill>
                  <a:schemeClr val="tx1"/>
                </a:solidFill>
              </a:rPr>
              <a:t>Skalský</a:t>
            </a:r>
            <a:r>
              <a:rPr lang="pl-PL" sz="1600" dirty="0">
                <a:solidFill>
                  <a:schemeClr val="tx1"/>
                </a:solidFill>
              </a:rPr>
              <a:t> I, </a:t>
            </a:r>
            <a:r>
              <a:rPr lang="pl-PL" sz="1600" dirty="0" err="1">
                <a:solidFill>
                  <a:schemeClr val="tx1"/>
                </a:solidFill>
              </a:rPr>
              <a:t>Bapna</a:t>
            </a:r>
            <a:r>
              <a:rPr lang="pl-PL" sz="1600" dirty="0">
                <a:solidFill>
                  <a:schemeClr val="tx1"/>
                </a:solidFill>
              </a:rPr>
              <a:t> A, </a:t>
            </a:r>
            <a:r>
              <a:rPr lang="pl-PL" sz="1600" dirty="0" err="1">
                <a:solidFill>
                  <a:schemeClr val="tx1"/>
                </a:solidFill>
              </a:rPr>
              <a:t>Engelman</a:t>
            </a:r>
            <a:r>
              <a:rPr lang="pl-PL" sz="1600" dirty="0">
                <a:solidFill>
                  <a:schemeClr val="tx1"/>
                </a:solidFill>
              </a:rPr>
              <a:t> ZJ, Ponikowski P. </a:t>
            </a:r>
            <a:r>
              <a:rPr lang="en-US" sz="1600" dirty="0">
                <a:solidFill>
                  <a:schemeClr val="tx1"/>
                </a:solidFill>
              </a:rPr>
              <a:t>Surgical ablation of the right greater splanchnic nerve for the treatment of heart failure with preserved ejection fraction: First-in-human clinical trial 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  <a:r>
              <a:rPr lang="pl-PL" sz="1600" dirty="0" err="1">
                <a:solidFill>
                  <a:schemeClr val="tx1"/>
                </a:solidFill>
              </a:rPr>
              <a:t>Eur</a:t>
            </a:r>
            <a:r>
              <a:rPr lang="pl-PL" sz="1600" dirty="0">
                <a:solidFill>
                  <a:schemeClr val="tx1"/>
                </a:solidFill>
              </a:rPr>
              <a:t> J </a:t>
            </a:r>
            <a:r>
              <a:rPr lang="pl-PL" sz="1600" dirty="0" err="1">
                <a:solidFill>
                  <a:schemeClr val="tx1"/>
                </a:solidFill>
              </a:rPr>
              <a:t>Heart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Fail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  <a:r>
              <a:rPr lang="pl-PL" sz="1600" dirty="0" smtClean="0">
                <a:solidFill>
                  <a:schemeClr val="tx1"/>
                </a:solidFill>
              </a:rPr>
              <a:t>2021;23(7</a:t>
            </a:r>
            <a:r>
              <a:rPr lang="pl-PL" sz="1600" dirty="0">
                <a:solidFill>
                  <a:schemeClr val="tx1"/>
                </a:solidFill>
              </a:rPr>
              <a:t>):1134-1143</a:t>
            </a:r>
            <a:endParaRPr lang="en-US" sz="1600" dirty="0">
              <a:solidFill>
                <a:schemeClr val="tx1"/>
              </a:solidFill>
            </a:endParaRPr>
          </a:p>
          <a:p>
            <a:endParaRPr lang="pl-PL" sz="1600" dirty="0"/>
          </a:p>
        </p:txBody>
      </p:sp>
      <p:sp>
        <p:nvSpPr>
          <p:cNvPr id="26" name="Prostokąt 25">
            <a:extLst>
              <a:ext uri="{FF2B5EF4-FFF2-40B4-BE49-F238E27FC236}">
                <a16:creationId xmlns="" xmlns:a16="http://schemas.microsoft.com/office/drawing/2014/main" id="{4749465E-2A27-1041-BD32-14D7D17B4207}"/>
              </a:ext>
            </a:extLst>
          </p:cNvPr>
          <p:cNvSpPr/>
          <p:nvPr/>
        </p:nvSpPr>
        <p:spPr>
          <a:xfrm>
            <a:off x="367527" y="4542097"/>
            <a:ext cx="10071200" cy="1265128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1C32F794-463D-634B-889E-6CDCB8483B37}"/>
              </a:ext>
            </a:extLst>
          </p:cNvPr>
          <p:cNvSpPr/>
          <p:nvPr/>
        </p:nvSpPr>
        <p:spPr>
          <a:xfrm>
            <a:off x="2702224" y="912039"/>
            <a:ext cx="7862353" cy="3455368"/>
          </a:xfrm>
          <a:prstGeom prst="rect">
            <a:avLst/>
          </a:prstGeom>
          <a:solidFill>
            <a:srgbClr val="FF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dr hab</a:t>
            </a:r>
            <a:r>
              <a:rPr lang="pl-PL" sz="2000" b="1">
                <a:solidFill>
                  <a:schemeClr val="tx1"/>
                </a:solidFill>
              </a:rPr>
              <a:t>. </a:t>
            </a:r>
            <a:r>
              <a:rPr lang="pl-PL" sz="2000" b="1" smtClean="0">
                <a:solidFill>
                  <a:schemeClr val="tx1"/>
                </a:solidFill>
              </a:rPr>
              <a:t>Mariusz </a:t>
            </a:r>
            <a:r>
              <a:rPr lang="pl-PL" sz="2000" b="1" dirty="0">
                <a:solidFill>
                  <a:schemeClr val="tx1"/>
                </a:solidFill>
              </a:rPr>
              <a:t>Chabowski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solidFill>
                  <a:schemeClr val="tx1"/>
                </a:solidFill>
              </a:rPr>
              <a:t>Profesor </a:t>
            </a:r>
            <a:r>
              <a:rPr lang="pl-PL" sz="1600" dirty="0" smtClean="0">
                <a:solidFill>
                  <a:schemeClr val="tx1"/>
                </a:solidFill>
              </a:rPr>
              <a:t>UMW  </a:t>
            </a:r>
            <a:r>
              <a:rPr lang="pl-PL" sz="1400" dirty="0">
                <a:solidFill>
                  <a:schemeClr val="tx1"/>
                </a:solidFill>
              </a:rPr>
              <a:t>w Zakładzie </a:t>
            </a:r>
            <a:r>
              <a:rPr lang="pl-PL" sz="1400" dirty="0" smtClean="0">
                <a:solidFill>
                  <a:schemeClr val="tx1"/>
                </a:solidFill>
              </a:rPr>
              <a:t>Pielęgniarstwa Anestezjologicznego i Zabiegowego </a:t>
            </a:r>
            <a:r>
              <a:rPr lang="pl-PL" sz="1400" dirty="0" err="1">
                <a:solidFill>
                  <a:schemeClr val="tx1"/>
                </a:solidFill>
              </a:rPr>
              <a:t>WNoZ</a:t>
            </a:r>
            <a:endParaRPr lang="pl-PL" sz="1400" dirty="0">
              <a:solidFill>
                <a:schemeClr val="tx1"/>
              </a:solidFill>
            </a:endParaRPr>
          </a:p>
          <a:p>
            <a:pPr algn="just"/>
            <a:r>
              <a:rPr lang="pl-PL" sz="1400" dirty="0">
                <a:solidFill>
                  <a:schemeClr val="tx1"/>
                </a:solidFill>
              </a:rPr>
              <a:t>Przedmiotem  moich zainteresowań jest chirurgia oraz jakość życia </a:t>
            </a:r>
            <a:r>
              <a:rPr lang="pl-PL" sz="1400" dirty="0" smtClean="0">
                <a:solidFill>
                  <a:schemeClr val="tx1"/>
                </a:solidFill>
              </a:rPr>
              <a:t>pacjentów.</a:t>
            </a:r>
            <a:endParaRPr lang="pl-PL" sz="1400" dirty="0">
              <a:solidFill>
                <a:schemeClr val="tx1"/>
              </a:solidFill>
            </a:endParaRPr>
          </a:p>
          <a:p>
            <a:pPr algn="just"/>
            <a:r>
              <a:rPr lang="pl-PL" sz="1400" dirty="0">
                <a:solidFill>
                  <a:schemeClr val="tx1"/>
                </a:solidFill>
              </a:rPr>
              <a:t>Praca doktorska pt. „Ocena wyników chirurgicznego leczenia chorych w stopniu IIIA (N2) zaawansowania </a:t>
            </a:r>
            <a:r>
              <a:rPr lang="pl-PL" sz="1400" dirty="0" err="1">
                <a:solidFill>
                  <a:schemeClr val="tx1"/>
                </a:solidFill>
              </a:rPr>
              <a:t>niedrobnokomórkowego</a:t>
            </a:r>
            <a:r>
              <a:rPr lang="pl-PL" sz="1400" dirty="0">
                <a:solidFill>
                  <a:schemeClr val="tx1"/>
                </a:solidFill>
              </a:rPr>
              <a:t> raka płuca” - promotor Profesor </a:t>
            </a:r>
            <a:r>
              <a:rPr lang="pl-PL" sz="1400" dirty="0" err="1">
                <a:solidFill>
                  <a:schemeClr val="tx1"/>
                </a:solidFill>
              </a:rPr>
              <a:t>T.M.Orłowski</a:t>
            </a:r>
            <a:r>
              <a:rPr lang="pl-PL" sz="1400" dirty="0">
                <a:solidFill>
                  <a:schemeClr val="tx1"/>
                </a:solidFill>
              </a:rPr>
              <a:t>  (2000).</a:t>
            </a:r>
          </a:p>
          <a:p>
            <a:pPr algn="just"/>
            <a:r>
              <a:rPr lang="pl-PL" sz="1400" dirty="0">
                <a:solidFill>
                  <a:schemeClr val="tx1"/>
                </a:solidFill>
              </a:rPr>
              <a:t>Jestem pracownikiem </a:t>
            </a:r>
            <a:r>
              <a:rPr lang="pl-PL" sz="1400" dirty="0" err="1">
                <a:solidFill>
                  <a:schemeClr val="tx1"/>
                </a:solidFill>
              </a:rPr>
              <a:t>WNoZ</a:t>
            </a:r>
            <a:r>
              <a:rPr lang="pl-PL" sz="1400" dirty="0">
                <a:solidFill>
                  <a:schemeClr val="tx1"/>
                </a:solidFill>
              </a:rPr>
              <a:t>  Uniwersytetu Medycznego we Wrocławiu od 2014. </a:t>
            </a:r>
          </a:p>
          <a:p>
            <a:pPr algn="just"/>
            <a:r>
              <a:rPr lang="pl-PL" sz="1400" dirty="0">
                <a:solidFill>
                  <a:schemeClr val="tx1"/>
                </a:solidFill>
              </a:rPr>
              <a:t>Prowadzę  wykłady i ćwiczenia  dla </a:t>
            </a:r>
            <a:r>
              <a:rPr lang="pl-PL" sz="1400" dirty="0" smtClean="0">
                <a:solidFill>
                  <a:schemeClr val="tx1"/>
                </a:solidFill>
              </a:rPr>
              <a:t>kierunków: </a:t>
            </a:r>
            <a:r>
              <a:rPr lang="pl-PL" sz="1400" dirty="0">
                <a:solidFill>
                  <a:schemeClr val="tx1"/>
                </a:solidFill>
              </a:rPr>
              <a:t>pielęgniarstwo, </a:t>
            </a:r>
            <a:r>
              <a:rPr lang="pl-PL" sz="1400" dirty="0" smtClean="0">
                <a:solidFill>
                  <a:schemeClr val="tx1"/>
                </a:solidFill>
              </a:rPr>
              <a:t>położnictwo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smtClean="0">
                <a:solidFill>
                  <a:schemeClr val="tx1"/>
                </a:solidFill>
              </a:rPr>
              <a:t>i ratownictwo.</a:t>
            </a:r>
            <a:endParaRPr lang="pl-PL" sz="1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pl-PL" sz="1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600" b="1" dirty="0">
                <a:solidFill>
                  <a:schemeClr val="tx1"/>
                </a:solidFill>
              </a:rPr>
              <a:t>Specjalizacje: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chirurgia klatki piersiowej - 2001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chirurgia ogólna - 2016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DB76C52-6F33-0042-8CC3-C9921812A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14316"/>
          <a:stretch/>
        </p:blipFill>
        <p:spPr bwMode="auto">
          <a:xfrm>
            <a:off x="2571205" y="198489"/>
            <a:ext cx="4241075" cy="7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a 11" descr="Poczta e-mail">
            <a:extLst>
              <a:ext uri="{FF2B5EF4-FFF2-40B4-BE49-F238E27FC236}">
                <a16:creationId xmlns="" xmlns:a16="http://schemas.microsoft.com/office/drawing/2014/main" id="{9125B638-6735-8D4E-BE1A-D7202E1B7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303" y="3935443"/>
            <a:ext cx="189000" cy="189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44BA69DD-6898-A149-8C7D-F6FF84A89BD9}"/>
              </a:ext>
            </a:extLst>
          </p:cNvPr>
          <p:cNvSpPr/>
          <p:nvPr/>
        </p:nvSpPr>
        <p:spPr>
          <a:xfrm>
            <a:off x="4655715" y="5807225"/>
            <a:ext cx="184731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1193" dirty="0"/>
          </a:p>
        </p:txBody>
      </p:sp>
      <p:pic>
        <p:nvPicPr>
          <p:cNvPr id="18" name="Grafika 17" descr="Telefon">
            <a:extLst>
              <a:ext uri="{FF2B5EF4-FFF2-40B4-BE49-F238E27FC236}">
                <a16:creationId xmlns="" xmlns:a16="http://schemas.microsoft.com/office/drawing/2014/main" id="{D44DE399-A245-624C-A426-463AFBBD1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104" y="4140607"/>
            <a:ext cx="226800" cy="2268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4D2C3F11-073D-43E5-800F-5E19D3C12A12}"/>
              </a:ext>
            </a:extLst>
          </p:cNvPr>
          <p:cNvSpPr/>
          <p:nvPr/>
        </p:nvSpPr>
        <p:spPr>
          <a:xfrm>
            <a:off x="181293" y="949566"/>
            <a:ext cx="2442083" cy="2642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34155321-390F-4462-B295-6EE6A4ABF9FF}"/>
              </a:ext>
            </a:extLst>
          </p:cNvPr>
          <p:cNvSpPr txBox="1"/>
          <p:nvPr/>
        </p:nvSpPr>
        <p:spPr>
          <a:xfrm>
            <a:off x="576320" y="3703327"/>
            <a:ext cx="22415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/>
              <a:t>ul. K. Bartla 5, 51-618 Wrocław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54F37DF-9728-4221-A78D-1BB15268D006}"/>
              </a:ext>
            </a:extLst>
          </p:cNvPr>
          <p:cNvSpPr txBox="1"/>
          <p:nvPr/>
        </p:nvSpPr>
        <p:spPr>
          <a:xfrm>
            <a:off x="547417" y="3918673"/>
            <a:ext cx="19177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 smtClean="0"/>
              <a:t>mariusz.chabowski@umw.edu.pl </a:t>
            </a:r>
            <a:endParaRPr lang="pl-PL" sz="900" dirty="0"/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884D7AA4-C7AD-4530-8933-D5FB62D4B159}"/>
              </a:ext>
            </a:extLst>
          </p:cNvPr>
          <p:cNvSpPr txBox="1"/>
          <p:nvPr/>
        </p:nvSpPr>
        <p:spPr>
          <a:xfrm>
            <a:off x="547417" y="4148094"/>
            <a:ext cx="12810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/>
              <a:t>691 097 454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4526F905-4E47-459E-BB5E-738F5CD004C0}"/>
              </a:ext>
            </a:extLst>
          </p:cNvPr>
          <p:cNvSpPr txBox="1"/>
          <p:nvPr/>
        </p:nvSpPr>
        <p:spPr>
          <a:xfrm>
            <a:off x="599812" y="4659169"/>
            <a:ext cx="10199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Działalność organizacyjna: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Calibri" panose="020F0502020204030204"/>
              </a:rPr>
              <a:t>Promotor prac magisterskich i dysertacji doktorskich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Członek Rady Dyscyplin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WNoZ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 kadencji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2019-2020 oraz 2021-2024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1400" dirty="0" err="1"/>
              <a:t>Section</a:t>
            </a:r>
            <a:r>
              <a:rPr lang="pl-PL" sz="1400" dirty="0"/>
              <a:t> Editor (w dziale </a:t>
            </a:r>
            <a:r>
              <a:rPr lang="pl-PL" sz="1400" dirty="0" err="1"/>
              <a:t>Surgery</a:t>
            </a:r>
            <a:r>
              <a:rPr lang="pl-PL" sz="1400" dirty="0"/>
              <a:t>) </a:t>
            </a:r>
            <a:r>
              <a:rPr lang="pl-PL" sz="1400" dirty="0">
                <a:solidFill>
                  <a:prstClr val="black"/>
                </a:solidFill>
                <a:latin typeface="Calibri" panose="020F0502020204030204"/>
              </a:rPr>
              <a:t>czasopisma uczelnianego „</a:t>
            </a:r>
            <a:r>
              <a:rPr lang="en-US" sz="1400" b="1" dirty="0"/>
              <a:t> Advances in Clinical and Experimental Medicine</a:t>
            </a:r>
            <a:r>
              <a:rPr lang="pl-PL" sz="1400" b="1" dirty="0"/>
              <a:t>” </a:t>
            </a:r>
            <a:r>
              <a:rPr lang="pl-PL" sz="1400" dirty="0"/>
              <a:t>w kadencji 2021-2024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Członek towarzystw:  Polskie Towarzystwo </a:t>
            </a:r>
            <a:r>
              <a:rPr lang="pl-PL" sz="1400" dirty="0" err="1"/>
              <a:t>Kardio</a:t>
            </a:r>
            <a:r>
              <a:rPr lang="pl-PL" sz="1400" dirty="0"/>
              <a:t>-Torakochirurgów (PTKT), Polskiej Grupy Raka Płuca,  </a:t>
            </a:r>
            <a:r>
              <a:rPr lang="en-US" sz="1400" dirty="0"/>
              <a:t>European Respiratory Society (ERS), European Society of Thoracic Surgeons (ESTS),  International Association for the Study of Lung Cancer (IASLC).</a:t>
            </a:r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Opiekun Studenckiego Koła Naukowego  Specjalności Zabiegowych nr K 180 – od  lipca 2019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:\Users\MCHABO~1\AppData\Local\Temp\782-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1" y="949567"/>
            <a:ext cx="1761750" cy="26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190</Words>
  <Application>Microsoft Office PowerPoint</Application>
  <PresentationFormat>Niestandardowy</PresentationFormat>
  <Paragraphs>40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Dymarek</dc:creator>
  <cp:lastModifiedBy>Mariusz Chabowski</cp:lastModifiedBy>
  <cp:revision>33</cp:revision>
  <dcterms:created xsi:type="dcterms:W3CDTF">2021-03-02T20:41:59Z</dcterms:created>
  <dcterms:modified xsi:type="dcterms:W3CDTF">2021-10-12T07:48:50Z</dcterms:modified>
</cp:coreProperties>
</file>